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Lst>
  <p:sldSz cy="6858000" cx="12192000"/>
  <p:notesSz cx="6858000" cy="9144000"/>
  <p:embeddedFontLst>
    <p:embeddedFont>
      <p:font typeface="Dosis"/>
      <p:regular r:id="rId7"/>
      <p:bold r:id="rId8"/>
    </p:embeddedFont>
    <p:embeddedFont>
      <p:font typeface="Roboto"/>
      <p:regular r:id="rId9"/>
      <p:bold r:id="rId10"/>
      <p:italic r:id="rId11"/>
      <p:boldItalic r:id="rId12"/>
    </p:embeddedFont>
    <p:embeddedFont>
      <p:font typeface="Montserrat"/>
      <p:regular r:id="rId13"/>
      <p:bold r:id="rId14"/>
      <p:italic r:id="rId15"/>
      <p:boldItalic r:id="rId16"/>
    </p:embeddedFont>
    <p:embeddedFont>
      <p:font typeface="Fira Sans Extra Condensed"/>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 roundtripDataSignature="AMtx7mhUqqsOJex4VmEof5x0gi3sqrCe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boldItalic.fntdata"/><Relationship Id="rId11" Type="http://schemas.openxmlformats.org/officeDocument/2006/relationships/font" Target="fonts/Roboto-italic.fntdata"/><Relationship Id="rId10" Type="http://schemas.openxmlformats.org/officeDocument/2006/relationships/font" Target="fonts/Roboto-bold.fntdata"/><Relationship Id="rId21" Type="http://customschemas.google.com/relationships/presentationmetadata" Target="metadata"/><Relationship Id="rId13" Type="http://schemas.openxmlformats.org/officeDocument/2006/relationships/font" Target="fonts/Montserrat-regular.fntdata"/><Relationship Id="rId12"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Roboto-regular.fntdata"/><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FiraSansExtraCondensed-regular.fntdata"/><Relationship Id="rId16" Type="http://schemas.openxmlformats.org/officeDocument/2006/relationships/font" Target="fonts/Montserrat-boldItalic.fntdata"/><Relationship Id="rId5" Type="http://schemas.openxmlformats.org/officeDocument/2006/relationships/slide" Target="slides/slide1.xml"/><Relationship Id="rId19" Type="http://schemas.openxmlformats.org/officeDocument/2006/relationships/font" Target="fonts/FiraSansExtraCondensed-italic.fntdata"/><Relationship Id="rId6" Type="http://schemas.openxmlformats.org/officeDocument/2006/relationships/slide" Target="slides/slide2.xml"/><Relationship Id="rId18" Type="http://schemas.openxmlformats.org/officeDocument/2006/relationships/font" Target="fonts/FiraSansExtraCondensed-bold.fntdata"/><Relationship Id="rId7" Type="http://schemas.openxmlformats.org/officeDocument/2006/relationships/font" Target="fonts/Dosis-regular.fntdata"/><Relationship Id="rId8" Type="http://schemas.openxmlformats.org/officeDocument/2006/relationships/font" Target="fonts/Dosi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220674689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mencari solusi melalui masalah dataset</a:t>
            </a:r>
            <a:endParaRPr/>
          </a:p>
        </p:txBody>
      </p:sp>
      <p:sp>
        <p:nvSpPr>
          <p:cNvPr id="71" name="Google Shape;71;g12220674689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491875" y="1418800"/>
            <a:ext cx="5547000" cy="12312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lang="en-US" sz="3600">
                <a:solidFill>
                  <a:schemeClr val="lt1"/>
                </a:solidFill>
                <a:latin typeface="Montserrat"/>
                <a:ea typeface="Montserrat"/>
                <a:cs typeface="Montserrat"/>
                <a:sym typeface="Montserrat"/>
              </a:rPr>
              <a:t>Stage 0 - Preparation</a:t>
            </a:r>
            <a:endParaRPr b="1" sz="3600">
              <a:solidFill>
                <a:schemeClr val="lt1"/>
              </a:solidFill>
              <a:latin typeface="Montserrat"/>
              <a:ea typeface="Montserrat"/>
              <a:cs typeface="Montserrat"/>
              <a:sym typeface="Montserrat"/>
            </a:endParaRPr>
          </a:p>
          <a:p>
            <a:pPr indent="0" lvl="0" marL="0" marR="0" rtl="0" algn="l">
              <a:lnSpc>
                <a:spcPct val="133333"/>
              </a:lnSpc>
              <a:spcBef>
                <a:spcPts val="0"/>
              </a:spcBef>
              <a:spcAft>
                <a:spcPts val="0"/>
              </a:spcAft>
              <a:buClr>
                <a:srgbClr val="000000"/>
              </a:buClr>
              <a:buSzPts val="3600"/>
              <a:buFont typeface="Arial"/>
              <a:buNone/>
            </a:pPr>
            <a:r>
              <a:rPr b="1" lang="en-US" sz="2600">
                <a:solidFill>
                  <a:schemeClr val="lt1"/>
                </a:solidFill>
                <a:latin typeface="Montserrat"/>
                <a:ea typeface="Montserrat"/>
                <a:cs typeface="Montserrat"/>
                <a:sym typeface="Montserrat"/>
              </a:rPr>
              <a:t>Case: Used Car Auction Prices</a:t>
            </a:r>
            <a:endParaRPr b="1" sz="2600">
              <a:solidFill>
                <a:schemeClr val="lt1"/>
              </a:solidFill>
              <a:latin typeface="Montserrat"/>
              <a:ea typeface="Montserrat"/>
              <a:cs typeface="Montserrat"/>
              <a:sym typeface="Montserrat"/>
            </a:endParaRPr>
          </a:p>
        </p:txBody>
      </p:sp>
      <p:cxnSp>
        <p:nvCxnSpPr>
          <p:cNvPr id="66" name="Google Shape;66;p1"/>
          <p:cNvCxnSpPr/>
          <p:nvPr/>
        </p:nvCxnSpPr>
        <p:spPr>
          <a:xfrm>
            <a:off x="636494" y="3079496"/>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7" name="Google Shape;67;p1"/>
          <p:cNvSpPr txBox="1"/>
          <p:nvPr/>
        </p:nvSpPr>
        <p:spPr>
          <a:xfrm>
            <a:off x="491875" y="3402025"/>
            <a:ext cx="4718400" cy="5850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n-US" sz="3200">
                <a:solidFill>
                  <a:schemeClr val="lt1"/>
                </a:solidFill>
                <a:latin typeface="Montserrat"/>
                <a:ea typeface="Montserrat"/>
                <a:cs typeface="Montserrat"/>
                <a:sym typeface="Montserrat"/>
              </a:rPr>
              <a:t>Group 7 (Car-a-thon)</a:t>
            </a:r>
            <a:endParaRPr b="0" i="0" sz="1400" u="none" cap="none" strike="noStrike">
              <a:solidFill>
                <a:schemeClr val="lt1"/>
              </a:solidFill>
              <a:latin typeface="Arial"/>
              <a:ea typeface="Arial"/>
              <a:cs typeface="Arial"/>
              <a:sym typeface="Arial"/>
            </a:endParaRPr>
          </a:p>
        </p:txBody>
      </p:sp>
      <p:sp>
        <p:nvSpPr>
          <p:cNvPr id="68" name="Google Shape;68;p1"/>
          <p:cNvSpPr txBox="1"/>
          <p:nvPr/>
        </p:nvSpPr>
        <p:spPr>
          <a:xfrm>
            <a:off x="491875" y="4119985"/>
            <a:ext cx="3225000" cy="16041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lang="en-US" sz="1600">
                <a:solidFill>
                  <a:schemeClr val="lt1"/>
                </a:solidFill>
                <a:latin typeface="Montserrat"/>
                <a:ea typeface="Montserrat"/>
                <a:cs typeface="Montserrat"/>
                <a:sym typeface="Montserrat"/>
              </a:rPr>
              <a:t>Bagus Ganjar Lugina</a:t>
            </a:r>
            <a:endParaRPr sz="16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600">
                <a:solidFill>
                  <a:schemeClr val="lt1"/>
                </a:solidFill>
                <a:latin typeface="Montserrat"/>
                <a:ea typeface="Montserrat"/>
                <a:cs typeface="Montserrat"/>
                <a:sym typeface="Montserrat"/>
              </a:rPr>
              <a:t>M. Harun Arrasyid</a:t>
            </a:r>
            <a:endParaRPr sz="16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600">
                <a:solidFill>
                  <a:schemeClr val="lt1"/>
                </a:solidFill>
                <a:latin typeface="Montserrat"/>
                <a:ea typeface="Montserrat"/>
                <a:cs typeface="Montserrat"/>
                <a:sym typeface="Montserrat"/>
              </a:rPr>
              <a:t>Bernadetha Stella</a:t>
            </a:r>
            <a:endParaRPr sz="16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600">
                <a:solidFill>
                  <a:schemeClr val="lt1"/>
                </a:solidFill>
                <a:latin typeface="Montserrat"/>
                <a:ea typeface="Montserrat"/>
                <a:cs typeface="Montserrat"/>
                <a:sym typeface="Montserrat"/>
              </a:rPr>
              <a:t>Samuella Magdalena E</a:t>
            </a:r>
            <a:endParaRPr sz="16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600">
                <a:solidFill>
                  <a:schemeClr val="lt1"/>
                </a:solidFill>
                <a:latin typeface="Montserrat"/>
                <a:ea typeface="Montserrat"/>
                <a:cs typeface="Montserrat"/>
                <a:sym typeface="Montserrat"/>
              </a:rPr>
              <a:t>Raihan Kurniasugianto</a:t>
            </a:r>
            <a:endParaRPr sz="16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200"/>
              <a:buFont typeface="Arial"/>
              <a:buNone/>
            </a:pPr>
            <a:r>
              <a:rPr lang="en-US" sz="1600">
                <a:solidFill>
                  <a:schemeClr val="lt1"/>
                </a:solidFill>
                <a:latin typeface="Montserrat"/>
                <a:ea typeface="Montserrat"/>
                <a:cs typeface="Montserrat"/>
                <a:sym typeface="Montserrat"/>
              </a:rPr>
              <a:t>M Rifqi Sarosa</a:t>
            </a:r>
            <a:endParaRPr sz="1600">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12220674689_0_102"/>
          <p:cNvSpPr/>
          <p:nvPr/>
        </p:nvSpPr>
        <p:spPr>
          <a:xfrm>
            <a:off x="2367175" y="914400"/>
            <a:ext cx="9596100" cy="1043100"/>
          </a:xfrm>
          <a:prstGeom prst="roundRect">
            <a:avLst>
              <a:gd fmla="val 16667" name="adj"/>
            </a:avLst>
          </a:prstGeom>
          <a:noFill/>
          <a:ln cap="flat" cmpd="sng" w="19050">
            <a:solidFill>
              <a:srgbClr val="0198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g12220674689_0_102"/>
          <p:cNvSpPr/>
          <p:nvPr/>
        </p:nvSpPr>
        <p:spPr>
          <a:xfrm>
            <a:off x="6286500" y="2178550"/>
            <a:ext cx="2781300" cy="2812500"/>
          </a:xfrm>
          <a:prstGeom prst="rect">
            <a:avLst/>
          </a:prstGeom>
          <a:solidFill>
            <a:srgbClr val="51978C">
              <a:alpha val="12549"/>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g12220674689_0_102"/>
          <p:cNvSpPr txBox="1"/>
          <p:nvPr/>
        </p:nvSpPr>
        <p:spPr>
          <a:xfrm>
            <a:off x="6588591" y="2487120"/>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400">
                <a:solidFill>
                  <a:schemeClr val="lt1"/>
                </a:solidFill>
                <a:latin typeface="Fira Sans Extra Condensed"/>
                <a:ea typeface="Fira Sans Extra Condensed"/>
                <a:cs typeface="Fira Sans Extra Condensed"/>
                <a:sym typeface="Fira Sans Extra Condensed"/>
              </a:rPr>
              <a:t>Goal</a:t>
            </a:r>
            <a:endParaRPr b="1" sz="2400">
              <a:solidFill>
                <a:schemeClr val="lt1"/>
              </a:solidFill>
              <a:latin typeface="Fira Sans Extra Condensed"/>
              <a:ea typeface="Fira Sans Extra Condensed"/>
              <a:cs typeface="Fira Sans Extra Condensed"/>
              <a:sym typeface="Fira Sans Extra Condensed"/>
            </a:endParaRPr>
          </a:p>
        </p:txBody>
      </p:sp>
      <p:sp>
        <p:nvSpPr>
          <p:cNvPr id="76" name="Google Shape;76;g12220674689_0_102"/>
          <p:cNvSpPr txBox="1"/>
          <p:nvPr/>
        </p:nvSpPr>
        <p:spPr>
          <a:xfrm>
            <a:off x="6436175" y="3239875"/>
            <a:ext cx="2422200" cy="1662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000"/>
              <a:buFont typeface="Arial"/>
              <a:buNone/>
            </a:pPr>
            <a:r>
              <a:rPr lang="en-US" sz="1700">
                <a:solidFill>
                  <a:schemeClr val="dk1"/>
                </a:solidFill>
                <a:latin typeface="Dosis"/>
                <a:ea typeface="Dosis"/>
                <a:cs typeface="Dosis"/>
                <a:sym typeface="Dosis"/>
              </a:rPr>
              <a:t>Meningkatkan ketepatan nilai dan kecepatan waktu dalam penentuan harga mobil bekas sehingga dapat meningkatan performa penjualan mobil.</a:t>
            </a:r>
            <a:endParaRPr b="0" i="0" sz="1700" u="none" cap="none" strike="noStrike">
              <a:solidFill>
                <a:schemeClr val="dk1"/>
              </a:solidFill>
              <a:latin typeface="Arial"/>
              <a:ea typeface="Arial"/>
              <a:cs typeface="Arial"/>
              <a:sym typeface="Arial"/>
            </a:endParaRPr>
          </a:p>
        </p:txBody>
      </p:sp>
      <p:sp>
        <p:nvSpPr>
          <p:cNvPr id="77" name="Google Shape;77;g12220674689_0_102"/>
          <p:cNvSpPr/>
          <p:nvPr/>
        </p:nvSpPr>
        <p:spPr>
          <a:xfrm>
            <a:off x="9182100" y="2178550"/>
            <a:ext cx="2781300" cy="2812500"/>
          </a:xfrm>
          <a:prstGeom prst="rect">
            <a:avLst/>
          </a:prstGeom>
          <a:solidFill>
            <a:srgbClr val="51978C">
              <a:alpha val="12549"/>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12220674689_0_102"/>
          <p:cNvSpPr txBox="1"/>
          <p:nvPr/>
        </p:nvSpPr>
        <p:spPr>
          <a:xfrm>
            <a:off x="9484191" y="2487120"/>
            <a:ext cx="2306700" cy="488100"/>
          </a:xfrm>
          <a:prstGeom prst="rect">
            <a:avLst/>
          </a:prstGeom>
          <a:solidFill>
            <a:srgbClr val="3C8A9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400">
                <a:solidFill>
                  <a:schemeClr val="lt1"/>
                </a:solidFill>
                <a:latin typeface="Fira Sans Extra Condensed"/>
                <a:ea typeface="Fira Sans Extra Condensed"/>
                <a:cs typeface="Fira Sans Extra Condensed"/>
                <a:sym typeface="Fira Sans Extra Condensed"/>
              </a:rPr>
              <a:t>Objective</a:t>
            </a:r>
            <a:endParaRPr b="1" sz="2400">
              <a:solidFill>
                <a:schemeClr val="lt1"/>
              </a:solidFill>
              <a:latin typeface="Fira Sans Extra Condensed"/>
              <a:ea typeface="Fira Sans Extra Condensed"/>
              <a:cs typeface="Fira Sans Extra Condensed"/>
              <a:sym typeface="Fira Sans Extra Condensed"/>
            </a:endParaRPr>
          </a:p>
        </p:txBody>
      </p:sp>
      <p:sp>
        <p:nvSpPr>
          <p:cNvPr id="79" name="Google Shape;79;g12220674689_0_102"/>
          <p:cNvSpPr txBox="1"/>
          <p:nvPr/>
        </p:nvSpPr>
        <p:spPr>
          <a:xfrm>
            <a:off x="9486900" y="3316075"/>
            <a:ext cx="2114400" cy="11391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en-US" sz="1700">
                <a:solidFill>
                  <a:schemeClr val="dk1"/>
                </a:solidFill>
                <a:latin typeface="Dosis"/>
                <a:ea typeface="Dosis"/>
                <a:cs typeface="Dosis"/>
                <a:sym typeface="Dosis"/>
              </a:rPr>
              <a:t>Membuat model </a:t>
            </a:r>
            <a:r>
              <a:rPr i="1" lang="en-US" sz="1700">
                <a:solidFill>
                  <a:schemeClr val="dk1"/>
                </a:solidFill>
                <a:latin typeface="Dosis"/>
                <a:ea typeface="Dosis"/>
                <a:cs typeface="Dosis"/>
                <a:sym typeface="Dosis"/>
              </a:rPr>
              <a:t>machine learning</a:t>
            </a:r>
            <a:r>
              <a:rPr lang="en-US" sz="1700">
                <a:solidFill>
                  <a:schemeClr val="dk1"/>
                </a:solidFill>
                <a:latin typeface="Dosis"/>
                <a:ea typeface="Dosis"/>
                <a:cs typeface="Dosis"/>
                <a:sym typeface="Dosis"/>
              </a:rPr>
              <a:t> untuk memprediksi harga mobil bekas</a:t>
            </a:r>
            <a:endParaRPr sz="1700">
              <a:solidFill>
                <a:schemeClr val="dk1"/>
              </a:solidFill>
              <a:latin typeface="Dosis"/>
              <a:ea typeface="Dosis"/>
              <a:cs typeface="Dosis"/>
              <a:sym typeface="Dosis"/>
            </a:endParaRPr>
          </a:p>
        </p:txBody>
      </p:sp>
      <p:sp>
        <p:nvSpPr>
          <p:cNvPr id="80" name="Google Shape;80;g12220674689_0_102"/>
          <p:cNvSpPr/>
          <p:nvPr/>
        </p:nvSpPr>
        <p:spPr>
          <a:xfrm>
            <a:off x="704850" y="2178550"/>
            <a:ext cx="5407500" cy="4279200"/>
          </a:xfrm>
          <a:prstGeom prst="rect">
            <a:avLst/>
          </a:prstGeom>
          <a:solidFill>
            <a:srgbClr val="277DA1">
              <a:alpha val="12549"/>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g12220674689_0_102"/>
          <p:cNvSpPr txBox="1"/>
          <p:nvPr/>
        </p:nvSpPr>
        <p:spPr>
          <a:xfrm>
            <a:off x="2686050" y="557975"/>
            <a:ext cx="1314600" cy="5184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400">
                <a:solidFill>
                  <a:schemeClr val="lt1"/>
                </a:solidFill>
                <a:latin typeface="Fira Sans Extra Condensed"/>
                <a:ea typeface="Fira Sans Extra Condensed"/>
                <a:cs typeface="Fira Sans Extra Condensed"/>
                <a:sym typeface="Fira Sans Extra Condensed"/>
              </a:rPr>
              <a:t>Role</a:t>
            </a:r>
            <a:endParaRPr b="1" sz="2400">
              <a:solidFill>
                <a:schemeClr val="lt1"/>
              </a:solidFill>
              <a:latin typeface="Fira Sans Extra Condensed"/>
              <a:ea typeface="Fira Sans Extra Condensed"/>
              <a:cs typeface="Fira Sans Extra Condensed"/>
              <a:sym typeface="Fira Sans Extra Condensed"/>
            </a:endParaRPr>
          </a:p>
        </p:txBody>
      </p:sp>
      <p:sp>
        <p:nvSpPr>
          <p:cNvPr id="82" name="Google Shape;82;g12220674689_0_102"/>
          <p:cNvSpPr txBox="1"/>
          <p:nvPr/>
        </p:nvSpPr>
        <p:spPr>
          <a:xfrm>
            <a:off x="2508025" y="1076375"/>
            <a:ext cx="9314400" cy="915000"/>
          </a:xfrm>
          <a:prstGeom prst="rect">
            <a:avLst/>
          </a:prstGeom>
          <a:noFill/>
          <a:ln>
            <a:noFill/>
          </a:ln>
        </p:spPr>
        <p:txBody>
          <a:bodyPr anchorCtr="0" anchor="ctr" bIns="121900" lIns="121900" spcFirstLastPara="1" rIns="121900" wrap="square" tIns="121900">
            <a:noAutofit/>
          </a:bodyPr>
          <a:lstStyle/>
          <a:p>
            <a:pPr indent="0" lvl="0" marL="0" rtl="0" algn="just">
              <a:spcBef>
                <a:spcPts val="0"/>
              </a:spcBef>
              <a:spcAft>
                <a:spcPts val="0"/>
              </a:spcAft>
              <a:buNone/>
            </a:pPr>
            <a:r>
              <a:rPr lang="en-US" sz="1700">
                <a:solidFill>
                  <a:schemeClr val="dk1"/>
                </a:solidFill>
                <a:latin typeface="Dosis"/>
                <a:ea typeface="Dosis"/>
                <a:cs typeface="Dosis"/>
                <a:sym typeface="Dosis"/>
              </a:rPr>
              <a:t>Sebagai tim data scientist pada PT Car-a-thon (perusahaan lelang mobil bekas) yang bertanggung jawab untuk memberikan rekomendasi atas masalah yang dihadapi perusahaan untuk meningkatkan performa perusahaan.</a:t>
            </a:r>
            <a:endParaRPr sz="1900">
              <a:solidFill>
                <a:schemeClr val="dk1"/>
              </a:solidFill>
              <a:latin typeface="Roboto"/>
              <a:ea typeface="Roboto"/>
              <a:cs typeface="Roboto"/>
              <a:sym typeface="Roboto"/>
            </a:endParaRPr>
          </a:p>
        </p:txBody>
      </p:sp>
      <p:sp>
        <p:nvSpPr>
          <p:cNvPr id="83" name="Google Shape;83;g12220674689_0_102"/>
          <p:cNvSpPr txBox="1"/>
          <p:nvPr/>
        </p:nvSpPr>
        <p:spPr>
          <a:xfrm>
            <a:off x="895350" y="2462351"/>
            <a:ext cx="4971900" cy="518400"/>
          </a:xfrm>
          <a:prstGeom prst="rect">
            <a:avLst/>
          </a:prstGeom>
          <a:solidFill>
            <a:srgbClr val="277D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2400">
                <a:solidFill>
                  <a:schemeClr val="lt1"/>
                </a:solidFill>
                <a:latin typeface="Fira Sans Extra Condensed"/>
                <a:ea typeface="Fira Sans Extra Condensed"/>
                <a:cs typeface="Fira Sans Extra Condensed"/>
                <a:sym typeface="Fira Sans Extra Condensed"/>
              </a:rPr>
              <a:t>Problem Statement</a:t>
            </a:r>
            <a:endParaRPr b="1" sz="2400">
              <a:solidFill>
                <a:schemeClr val="lt1"/>
              </a:solidFill>
              <a:latin typeface="Fira Sans Extra Condensed"/>
              <a:ea typeface="Fira Sans Extra Condensed"/>
              <a:cs typeface="Fira Sans Extra Condensed"/>
              <a:sym typeface="Fira Sans Extra Condensed"/>
            </a:endParaRPr>
          </a:p>
        </p:txBody>
      </p:sp>
      <p:sp>
        <p:nvSpPr>
          <p:cNvPr id="84" name="Google Shape;84;g12220674689_0_102"/>
          <p:cNvSpPr txBox="1"/>
          <p:nvPr/>
        </p:nvSpPr>
        <p:spPr>
          <a:xfrm>
            <a:off x="895350" y="4142900"/>
            <a:ext cx="4971900" cy="1043100"/>
          </a:xfrm>
          <a:prstGeom prst="rect">
            <a:avLst/>
          </a:prstGeom>
          <a:noFill/>
          <a:ln>
            <a:noFill/>
          </a:ln>
        </p:spPr>
        <p:txBody>
          <a:bodyPr anchorCtr="0" anchor="ctr" bIns="121900" lIns="121900" spcFirstLastPara="1" rIns="121900" wrap="square" tIns="121900">
            <a:noAutofit/>
          </a:bodyPr>
          <a:lstStyle/>
          <a:p>
            <a:pPr indent="0" lvl="0" marL="0" rtl="0" algn="just">
              <a:spcBef>
                <a:spcPts val="0"/>
              </a:spcBef>
              <a:spcAft>
                <a:spcPts val="0"/>
              </a:spcAft>
              <a:buNone/>
            </a:pPr>
            <a:r>
              <a:rPr lang="en-US" sz="1700">
                <a:solidFill>
                  <a:schemeClr val="dk1"/>
                </a:solidFill>
                <a:latin typeface="Dosis"/>
                <a:ea typeface="Dosis"/>
                <a:cs typeface="Dosis"/>
                <a:sym typeface="Dosis"/>
              </a:rPr>
              <a:t>Perusahaan lelang masih belum memiliki </a:t>
            </a:r>
            <a:r>
              <a:rPr i="1" lang="en-US" sz="1700">
                <a:solidFill>
                  <a:schemeClr val="dk1"/>
                </a:solidFill>
                <a:latin typeface="Dosis"/>
                <a:ea typeface="Dosis"/>
                <a:cs typeface="Dosis"/>
                <a:sym typeface="Dosis"/>
              </a:rPr>
              <a:t>benchmark</a:t>
            </a:r>
            <a:r>
              <a:rPr lang="en-US" sz="1700">
                <a:solidFill>
                  <a:schemeClr val="dk1"/>
                </a:solidFill>
                <a:latin typeface="Dosis"/>
                <a:ea typeface="Dosis"/>
                <a:cs typeface="Dosis"/>
                <a:sym typeface="Dosis"/>
              </a:rPr>
              <a:t> dalam menentukan harga mobil yang dilelang. Hal ini menyebabkan customer yang akan membeli mobil belum mendapatkan jaminan atas </a:t>
            </a:r>
            <a:r>
              <a:rPr i="1" lang="en-US" sz="1700">
                <a:solidFill>
                  <a:schemeClr val="dk1"/>
                </a:solidFill>
                <a:latin typeface="Dosis"/>
                <a:ea typeface="Dosis"/>
                <a:cs typeface="Dosis"/>
                <a:sym typeface="Dosis"/>
              </a:rPr>
              <a:t>value-for-money</a:t>
            </a:r>
            <a:r>
              <a:rPr lang="en-US" sz="1700">
                <a:solidFill>
                  <a:schemeClr val="dk1"/>
                </a:solidFill>
                <a:latin typeface="Dosis"/>
                <a:ea typeface="Dosis"/>
                <a:cs typeface="Dosis"/>
                <a:sym typeface="Dosis"/>
              </a:rPr>
              <a:t> terhadap mobil yang dibeli. Selain harga pasar, kondisi mobil merupakan aspek yang perlu dipertimbangkan dalam penentuan harga mobil. Mempertimbangkan data yang digunakan dalam analisis ini merupakan data US used car market, di mana pasar mobil bekas di US besarnya dua kali lipat dari pasar mobil baru, maka diperlukan ketepatan dan kecepatan dalam penilaian harga mobil bekas.</a:t>
            </a:r>
            <a:endParaRPr sz="1900">
              <a:solidFill>
                <a:schemeClr val="dk1"/>
              </a:solidFill>
              <a:latin typeface="Roboto"/>
              <a:ea typeface="Roboto"/>
              <a:cs typeface="Roboto"/>
              <a:sym typeface="Roboto"/>
            </a:endParaRPr>
          </a:p>
        </p:txBody>
      </p:sp>
      <p:sp>
        <p:nvSpPr>
          <p:cNvPr id="85" name="Google Shape;85;g12220674689_0_102"/>
          <p:cNvSpPr/>
          <p:nvPr/>
        </p:nvSpPr>
        <p:spPr>
          <a:xfrm>
            <a:off x="6362708" y="2314767"/>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2400">
              <a:solidFill>
                <a:schemeClr val="lt1"/>
              </a:solidFill>
              <a:latin typeface="Fira Sans Extra Condensed"/>
              <a:ea typeface="Fira Sans Extra Condensed"/>
              <a:cs typeface="Fira Sans Extra Condensed"/>
              <a:sym typeface="Fira Sans Extra Condensed"/>
            </a:endParaRPr>
          </a:p>
        </p:txBody>
      </p:sp>
      <p:grpSp>
        <p:nvGrpSpPr>
          <p:cNvPr id="86" name="Google Shape;86;g12220674689_0_102"/>
          <p:cNvGrpSpPr/>
          <p:nvPr/>
        </p:nvGrpSpPr>
        <p:grpSpPr>
          <a:xfrm>
            <a:off x="6524248" y="2486746"/>
            <a:ext cx="509228" cy="488530"/>
            <a:chOff x="7142746" y="4629313"/>
            <a:chExt cx="381930" cy="366407"/>
          </a:xfrm>
        </p:grpSpPr>
        <p:sp>
          <p:nvSpPr>
            <p:cNvPr id="87" name="Google Shape;87;g12220674689_0_102"/>
            <p:cNvSpPr/>
            <p:nvPr/>
          </p:nvSpPr>
          <p:spPr>
            <a:xfrm>
              <a:off x="7206241" y="4757432"/>
              <a:ext cx="200368" cy="181118"/>
            </a:xfrm>
            <a:custGeom>
              <a:rect b="b" l="l" r="r" t="t"/>
              <a:pathLst>
                <a:path extrusionOk="0" h="5297" w="5860">
                  <a:moveTo>
                    <a:pt x="2922" y="0"/>
                  </a:moveTo>
                  <a:cubicBezTo>
                    <a:pt x="2185" y="0"/>
                    <a:pt x="1452" y="303"/>
                    <a:pt x="930" y="893"/>
                  </a:cubicBezTo>
                  <a:cubicBezTo>
                    <a:pt x="1" y="1940"/>
                    <a:pt x="49" y="3512"/>
                    <a:pt x="1049" y="4512"/>
                  </a:cubicBezTo>
                  <a:cubicBezTo>
                    <a:pt x="1558" y="5034"/>
                    <a:pt x="2236" y="5297"/>
                    <a:pt x="2916" y="5297"/>
                  </a:cubicBezTo>
                  <a:cubicBezTo>
                    <a:pt x="3541" y="5297"/>
                    <a:pt x="4167" y="5076"/>
                    <a:pt x="4669" y="4631"/>
                  </a:cubicBezTo>
                  <a:cubicBezTo>
                    <a:pt x="5716" y="3703"/>
                    <a:pt x="5859" y="2107"/>
                    <a:pt x="5002" y="1012"/>
                  </a:cubicBezTo>
                  <a:lnTo>
                    <a:pt x="5002" y="1012"/>
                  </a:lnTo>
                  <a:lnTo>
                    <a:pt x="4311" y="1702"/>
                  </a:lnTo>
                  <a:cubicBezTo>
                    <a:pt x="4502" y="1988"/>
                    <a:pt x="4597" y="2298"/>
                    <a:pt x="4597" y="2655"/>
                  </a:cubicBezTo>
                  <a:lnTo>
                    <a:pt x="4573" y="2655"/>
                  </a:lnTo>
                  <a:cubicBezTo>
                    <a:pt x="4573" y="3695"/>
                    <a:pt x="3737" y="4318"/>
                    <a:pt x="2892" y="4318"/>
                  </a:cubicBezTo>
                  <a:cubicBezTo>
                    <a:pt x="2325" y="4318"/>
                    <a:pt x="1755" y="4038"/>
                    <a:pt x="1430" y="3417"/>
                  </a:cubicBezTo>
                  <a:cubicBezTo>
                    <a:pt x="793" y="2218"/>
                    <a:pt x="1763" y="974"/>
                    <a:pt x="2901" y="974"/>
                  </a:cubicBezTo>
                  <a:cubicBezTo>
                    <a:pt x="3210" y="974"/>
                    <a:pt x="3531" y="1065"/>
                    <a:pt x="3835" y="1274"/>
                  </a:cubicBezTo>
                  <a:lnTo>
                    <a:pt x="4550" y="559"/>
                  </a:lnTo>
                  <a:cubicBezTo>
                    <a:pt x="4070" y="184"/>
                    <a:pt x="3495" y="0"/>
                    <a:pt x="2922"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g12220674689_0_102"/>
            <p:cNvSpPr/>
            <p:nvPr/>
          </p:nvSpPr>
          <p:spPr>
            <a:xfrm>
              <a:off x="7255923" y="4812345"/>
              <a:ext cx="94508" cy="71428"/>
            </a:xfrm>
            <a:custGeom>
              <a:rect b="b" l="l" r="r" t="t"/>
              <a:pathLst>
                <a:path extrusionOk="0" h="2089" w="2764">
                  <a:moveTo>
                    <a:pt x="1453" y="1"/>
                  </a:moveTo>
                  <a:cubicBezTo>
                    <a:pt x="405" y="1"/>
                    <a:pt x="1" y="1382"/>
                    <a:pt x="906" y="1930"/>
                  </a:cubicBezTo>
                  <a:cubicBezTo>
                    <a:pt x="1087" y="2039"/>
                    <a:pt x="1273" y="2088"/>
                    <a:pt x="1452" y="2088"/>
                  </a:cubicBezTo>
                  <a:cubicBezTo>
                    <a:pt x="2169" y="2088"/>
                    <a:pt x="2763" y="1311"/>
                    <a:pt x="2382" y="549"/>
                  </a:cubicBezTo>
                  <a:lnTo>
                    <a:pt x="2382" y="549"/>
                  </a:lnTo>
                  <a:lnTo>
                    <a:pt x="1668" y="1263"/>
                  </a:lnTo>
                  <a:cubicBezTo>
                    <a:pt x="1608" y="1323"/>
                    <a:pt x="1531" y="1352"/>
                    <a:pt x="1453" y="1352"/>
                  </a:cubicBezTo>
                  <a:cubicBezTo>
                    <a:pt x="1376" y="1352"/>
                    <a:pt x="1299" y="1323"/>
                    <a:pt x="1239" y="1263"/>
                  </a:cubicBezTo>
                  <a:cubicBezTo>
                    <a:pt x="1096" y="1144"/>
                    <a:pt x="1096" y="930"/>
                    <a:pt x="1239" y="811"/>
                  </a:cubicBezTo>
                  <a:lnTo>
                    <a:pt x="1930" y="120"/>
                  </a:lnTo>
                  <a:cubicBezTo>
                    <a:pt x="1787" y="49"/>
                    <a:pt x="1620" y="1"/>
                    <a:pt x="1453"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 name="Google Shape;89;g12220674689_0_102"/>
            <p:cNvSpPr/>
            <p:nvPr/>
          </p:nvSpPr>
          <p:spPr>
            <a:xfrm>
              <a:off x="7142746" y="4701322"/>
              <a:ext cx="324931" cy="294397"/>
            </a:xfrm>
            <a:custGeom>
              <a:rect b="b" l="l" r="r" t="t"/>
              <a:pathLst>
                <a:path extrusionOk="0" h="8610" w="9503">
                  <a:moveTo>
                    <a:pt x="4735" y="0"/>
                  </a:moveTo>
                  <a:cubicBezTo>
                    <a:pt x="3580" y="0"/>
                    <a:pt x="2426" y="462"/>
                    <a:pt x="1572" y="1367"/>
                  </a:cubicBezTo>
                  <a:cubicBezTo>
                    <a:pt x="0" y="3057"/>
                    <a:pt x="24" y="5701"/>
                    <a:pt x="1667" y="7344"/>
                  </a:cubicBezTo>
                  <a:cubicBezTo>
                    <a:pt x="2510" y="8187"/>
                    <a:pt x="3616" y="8610"/>
                    <a:pt x="4722" y="8610"/>
                  </a:cubicBezTo>
                  <a:cubicBezTo>
                    <a:pt x="5772" y="8610"/>
                    <a:pt x="6821" y="8229"/>
                    <a:pt x="7645" y="7463"/>
                  </a:cubicBezTo>
                  <a:cubicBezTo>
                    <a:pt x="9336" y="5891"/>
                    <a:pt x="9502" y="3248"/>
                    <a:pt x="8002" y="1510"/>
                  </a:cubicBezTo>
                  <a:lnTo>
                    <a:pt x="8002" y="1510"/>
                  </a:lnTo>
                  <a:lnTo>
                    <a:pt x="7288" y="2200"/>
                  </a:lnTo>
                  <a:cubicBezTo>
                    <a:pt x="7764" y="2795"/>
                    <a:pt x="8050" y="3534"/>
                    <a:pt x="8050" y="4296"/>
                  </a:cubicBezTo>
                  <a:cubicBezTo>
                    <a:pt x="8050" y="6347"/>
                    <a:pt x="6391" y="7561"/>
                    <a:pt x="4729" y="7561"/>
                  </a:cubicBezTo>
                  <a:cubicBezTo>
                    <a:pt x="3573" y="7561"/>
                    <a:pt x="2416" y="6975"/>
                    <a:pt x="1810" y="5677"/>
                  </a:cubicBezTo>
                  <a:cubicBezTo>
                    <a:pt x="675" y="3280"/>
                    <a:pt x="2595" y="991"/>
                    <a:pt x="4774" y="991"/>
                  </a:cubicBezTo>
                  <a:cubicBezTo>
                    <a:pt x="5473" y="991"/>
                    <a:pt x="6199" y="1227"/>
                    <a:pt x="6859" y="1771"/>
                  </a:cubicBezTo>
                  <a:lnTo>
                    <a:pt x="7550" y="1057"/>
                  </a:lnTo>
                  <a:cubicBezTo>
                    <a:pt x="6741" y="349"/>
                    <a:pt x="5738" y="0"/>
                    <a:pt x="473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g12220674689_0_102"/>
            <p:cNvSpPr/>
            <p:nvPr/>
          </p:nvSpPr>
          <p:spPr>
            <a:xfrm>
              <a:off x="7400865" y="4707306"/>
              <a:ext cx="45647" cy="45647"/>
            </a:xfrm>
            <a:custGeom>
              <a:rect b="b" l="l" r="r" t="t"/>
              <a:pathLst>
                <a:path extrusionOk="0" h="1335" w="1335">
                  <a:moveTo>
                    <a:pt x="906" y="1"/>
                  </a:moveTo>
                  <a:lnTo>
                    <a:pt x="1" y="882"/>
                  </a:lnTo>
                  <a:cubicBezTo>
                    <a:pt x="167" y="1025"/>
                    <a:pt x="310" y="1168"/>
                    <a:pt x="453" y="1335"/>
                  </a:cubicBezTo>
                  <a:lnTo>
                    <a:pt x="1334" y="430"/>
                  </a:lnTo>
                  <a:lnTo>
                    <a:pt x="1072" y="382"/>
                  </a:lnTo>
                  <a:cubicBezTo>
                    <a:pt x="1025" y="358"/>
                    <a:pt x="977" y="310"/>
                    <a:pt x="977" y="263"/>
                  </a:cubicBezTo>
                  <a:lnTo>
                    <a:pt x="906"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g12220674689_0_102"/>
            <p:cNvSpPr/>
            <p:nvPr/>
          </p:nvSpPr>
          <p:spPr>
            <a:xfrm>
              <a:off x="7479029" y="4649555"/>
              <a:ext cx="29542" cy="25234"/>
            </a:xfrm>
            <a:custGeom>
              <a:rect b="b" l="l" r="r" t="t"/>
              <a:pathLst>
                <a:path extrusionOk="0" h="738" w="864">
                  <a:moveTo>
                    <a:pt x="415" y="0"/>
                  </a:moveTo>
                  <a:cubicBezTo>
                    <a:pt x="341" y="0"/>
                    <a:pt x="263" y="28"/>
                    <a:pt x="191" y="94"/>
                  </a:cubicBezTo>
                  <a:lnTo>
                    <a:pt x="1" y="285"/>
                  </a:lnTo>
                  <a:lnTo>
                    <a:pt x="120" y="618"/>
                  </a:lnTo>
                  <a:lnTo>
                    <a:pt x="453" y="737"/>
                  </a:lnTo>
                  <a:lnTo>
                    <a:pt x="644" y="547"/>
                  </a:lnTo>
                  <a:cubicBezTo>
                    <a:pt x="864" y="309"/>
                    <a:pt x="661" y="0"/>
                    <a:pt x="415"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g12220674689_0_102"/>
            <p:cNvSpPr/>
            <p:nvPr/>
          </p:nvSpPr>
          <p:spPr>
            <a:xfrm>
              <a:off x="7422030" y="4629313"/>
              <a:ext cx="57033" cy="78027"/>
            </a:xfrm>
            <a:custGeom>
              <a:rect b="b" l="l" r="r" t="t"/>
              <a:pathLst>
                <a:path extrusionOk="0" h="2282" w="1668">
                  <a:moveTo>
                    <a:pt x="1108" y="0"/>
                  </a:moveTo>
                  <a:cubicBezTo>
                    <a:pt x="1033" y="0"/>
                    <a:pt x="957" y="39"/>
                    <a:pt x="906" y="91"/>
                  </a:cubicBezTo>
                  <a:lnTo>
                    <a:pt x="96" y="901"/>
                  </a:lnTo>
                  <a:cubicBezTo>
                    <a:pt x="25" y="972"/>
                    <a:pt x="1" y="1091"/>
                    <a:pt x="25" y="1186"/>
                  </a:cubicBezTo>
                  <a:lnTo>
                    <a:pt x="263" y="2282"/>
                  </a:lnTo>
                  <a:lnTo>
                    <a:pt x="1668" y="877"/>
                  </a:lnTo>
                  <a:lnTo>
                    <a:pt x="1430" y="210"/>
                  </a:lnTo>
                  <a:cubicBezTo>
                    <a:pt x="1382" y="115"/>
                    <a:pt x="1287" y="43"/>
                    <a:pt x="1192" y="20"/>
                  </a:cubicBezTo>
                  <a:cubicBezTo>
                    <a:pt x="1165" y="6"/>
                    <a:pt x="1136" y="0"/>
                    <a:pt x="1108"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 name="Google Shape;93;g12220674689_0_102"/>
            <p:cNvSpPr/>
            <p:nvPr/>
          </p:nvSpPr>
          <p:spPr>
            <a:xfrm>
              <a:off x="7446478" y="4674755"/>
              <a:ext cx="78198" cy="56212"/>
            </a:xfrm>
            <a:custGeom>
              <a:rect b="b" l="l" r="r" t="t"/>
              <a:pathLst>
                <a:path extrusionOk="0" h="1644" w="2287">
                  <a:moveTo>
                    <a:pt x="1405" y="0"/>
                  </a:moveTo>
                  <a:lnTo>
                    <a:pt x="0" y="1382"/>
                  </a:lnTo>
                  <a:lnTo>
                    <a:pt x="1096" y="1644"/>
                  </a:lnTo>
                  <a:lnTo>
                    <a:pt x="1167" y="1644"/>
                  </a:lnTo>
                  <a:cubicBezTo>
                    <a:pt x="1239" y="1644"/>
                    <a:pt x="1310" y="1596"/>
                    <a:pt x="1381" y="1548"/>
                  </a:cubicBezTo>
                  <a:lnTo>
                    <a:pt x="2167" y="739"/>
                  </a:lnTo>
                  <a:cubicBezTo>
                    <a:pt x="2263" y="667"/>
                    <a:pt x="2286" y="548"/>
                    <a:pt x="2263" y="453"/>
                  </a:cubicBezTo>
                  <a:lnTo>
                    <a:pt x="2263" y="453"/>
                  </a:lnTo>
                  <a:lnTo>
                    <a:pt x="2263" y="477"/>
                  </a:lnTo>
                  <a:cubicBezTo>
                    <a:pt x="2239" y="358"/>
                    <a:pt x="2167" y="262"/>
                    <a:pt x="2072" y="238"/>
                  </a:cubicBezTo>
                  <a:lnTo>
                    <a:pt x="1405"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4" name="Google Shape;94;g12220674689_0_102"/>
          <p:cNvSpPr/>
          <p:nvPr/>
        </p:nvSpPr>
        <p:spPr>
          <a:xfrm>
            <a:off x="9241958" y="2305142"/>
            <a:ext cx="832800" cy="832800"/>
          </a:xfrm>
          <a:prstGeom prst="ellipse">
            <a:avLst/>
          </a:prstGeom>
          <a:solidFill>
            <a:srgbClr val="3C8A9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2400">
              <a:solidFill>
                <a:schemeClr val="lt1"/>
              </a:solidFill>
              <a:latin typeface="Fira Sans Extra Condensed"/>
              <a:ea typeface="Fira Sans Extra Condensed"/>
              <a:cs typeface="Fira Sans Extra Condensed"/>
              <a:sym typeface="Fira Sans Extra Condensed"/>
            </a:endParaRPr>
          </a:p>
        </p:txBody>
      </p:sp>
      <p:grpSp>
        <p:nvGrpSpPr>
          <p:cNvPr id="95" name="Google Shape;95;g12220674689_0_102"/>
          <p:cNvGrpSpPr/>
          <p:nvPr/>
        </p:nvGrpSpPr>
        <p:grpSpPr>
          <a:xfrm>
            <a:off x="9395188" y="2477323"/>
            <a:ext cx="491678" cy="488124"/>
            <a:chOff x="1628166" y="3455447"/>
            <a:chExt cx="368768" cy="366102"/>
          </a:xfrm>
        </p:grpSpPr>
        <p:sp>
          <p:nvSpPr>
            <p:cNvPr id="96" name="Google Shape;96;g12220674689_0_102"/>
            <p:cNvSpPr/>
            <p:nvPr/>
          </p:nvSpPr>
          <p:spPr>
            <a:xfrm>
              <a:off x="1712693" y="3648222"/>
              <a:ext cx="154015" cy="173327"/>
            </a:xfrm>
            <a:custGeom>
              <a:rect b="b" l="l" r="r" t="t"/>
              <a:pathLst>
                <a:path extrusionOk="0" h="5071" w="4506">
                  <a:moveTo>
                    <a:pt x="2290" y="0"/>
                  </a:moveTo>
                  <a:cubicBezTo>
                    <a:pt x="1981" y="0"/>
                    <a:pt x="1671" y="209"/>
                    <a:pt x="1671" y="625"/>
                  </a:cubicBezTo>
                  <a:cubicBezTo>
                    <a:pt x="1671" y="840"/>
                    <a:pt x="1790" y="1030"/>
                    <a:pt x="1981" y="1149"/>
                  </a:cubicBezTo>
                  <a:lnTo>
                    <a:pt x="1981" y="1864"/>
                  </a:lnTo>
                  <a:lnTo>
                    <a:pt x="1528" y="1864"/>
                  </a:lnTo>
                  <a:cubicBezTo>
                    <a:pt x="1100" y="1864"/>
                    <a:pt x="695" y="2173"/>
                    <a:pt x="623" y="2602"/>
                  </a:cubicBezTo>
                  <a:lnTo>
                    <a:pt x="99" y="4626"/>
                  </a:lnTo>
                  <a:cubicBezTo>
                    <a:pt x="1" y="4894"/>
                    <a:pt x="203" y="5070"/>
                    <a:pt x="404" y="5070"/>
                  </a:cubicBezTo>
                  <a:cubicBezTo>
                    <a:pt x="542" y="5070"/>
                    <a:pt x="680" y="4987"/>
                    <a:pt x="719" y="4793"/>
                  </a:cubicBezTo>
                  <a:lnTo>
                    <a:pt x="1242" y="2745"/>
                  </a:lnTo>
                  <a:cubicBezTo>
                    <a:pt x="1266" y="2602"/>
                    <a:pt x="1409" y="2507"/>
                    <a:pt x="1552" y="2507"/>
                  </a:cubicBezTo>
                  <a:lnTo>
                    <a:pt x="1981" y="2507"/>
                  </a:lnTo>
                  <a:lnTo>
                    <a:pt x="1981" y="4721"/>
                  </a:lnTo>
                  <a:cubicBezTo>
                    <a:pt x="1981" y="4924"/>
                    <a:pt x="2136" y="5025"/>
                    <a:pt x="2290" y="5025"/>
                  </a:cubicBezTo>
                  <a:cubicBezTo>
                    <a:pt x="2445" y="5025"/>
                    <a:pt x="2600" y="4924"/>
                    <a:pt x="2600" y="4721"/>
                  </a:cubicBezTo>
                  <a:lnTo>
                    <a:pt x="2600" y="2507"/>
                  </a:lnTo>
                  <a:lnTo>
                    <a:pt x="3029" y="2507"/>
                  </a:lnTo>
                  <a:cubicBezTo>
                    <a:pt x="3171" y="2507"/>
                    <a:pt x="3291" y="2626"/>
                    <a:pt x="3314" y="2769"/>
                  </a:cubicBezTo>
                  <a:lnTo>
                    <a:pt x="3838" y="4793"/>
                  </a:lnTo>
                  <a:cubicBezTo>
                    <a:pt x="3886" y="4936"/>
                    <a:pt x="4005" y="5031"/>
                    <a:pt x="4148" y="5031"/>
                  </a:cubicBezTo>
                  <a:lnTo>
                    <a:pt x="4243" y="5031"/>
                  </a:lnTo>
                  <a:cubicBezTo>
                    <a:pt x="4410" y="4983"/>
                    <a:pt x="4505" y="4817"/>
                    <a:pt x="4457" y="4650"/>
                  </a:cubicBezTo>
                  <a:lnTo>
                    <a:pt x="4481" y="4626"/>
                  </a:lnTo>
                  <a:lnTo>
                    <a:pt x="3957" y="2626"/>
                  </a:lnTo>
                  <a:cubicBezTo>
                    <a:pt x="3862" y="2173"/>
                    <a:pt x="3481" y="1864"/>
                    <a:pt x="3029" y="1864"/>
                  </a:cubicBezTo>
                  <a:lnTo>
                    <a:pt x="2624" y="1864"/>
                  </a:lnTo>
                  <a:lnTo>
                    <a:pt x="2624" y="1149"/>
                  </a:lnTo>
                  <a:cubicBezTo>
                    <a:pt x="2790" y="1030"/>
                    <a:pt x="2909" y="840"/>
                    <a:pt x="2909" y="625"/>
                  </a:cubicBezTo>
                  <a:cubicBezTo>
                    <a:pt x="2909" y="209"/>
                    <a:pt x="2600" y="0"/>
                    <a:pt x="2290"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 name="Google Shape;97;g12220674689_0_102"/>
            <p:cNvSpPr/>
            <p:nvPr/>
          </p:nvSpPr>
          <p:spPr>
            <a:xfrm>
              <a:off x="1628166" y="3640771"/>
              <a:ext cx="74923" cy="95294"/>
            </a:xfrm>
            <a:custGeom>
              <a:rect b="b" l="l" r="r" t="t"/>
              <a:pathLst>
                <a:path extrusionOk="0" h="2788" w="2192">
                  <a:moveTo>
                    <a:pt x="357" y="1"/>
                  </a:moveTo>
                  <a:cubicBezTo>
                    <a:pt x="308" y="1"/>
                    <a:pt x="259" y="12"/>
                    <a:pt x="215" y="34"/>
                  </a:cubicBezTo>
                  <a:cubicBezTo>
                    <a:pt x="48" y="129"/>
                    <a:pt x="0" y="319"/>
                    <a:pt x="96" y="462"/>
                  </a:cubicBezTo>
                  <a:cubicBezTo>
                    <a:pt x="143" y="558"/>
                    <a:pt x="1358" y="2629"/>
                    <a:pt x="1358" y="2629"/>
                  </a:cubicBezTo>
                  <a:cubicBezTo>
                    <a:pt x="1418" y="2741"/>
                    <a:pt x="1512" y="2788"/>
                    <a:pt x="1609" y="2788"/>
                  </a:cubicBezTo>
                  <a:cubicBezTo>
                    <a:pt x="1819" y="2788"/>
                    <a:pt x="2036" y="2565"/>
                    <a:pt x="1906" y="2320"/>
                  </a:cubicBezTo>
                  <a:lnTo>
                    <a:pt x="1596" y="1796"/>
                  </a:lnTo>
                  <a:lnTo>
                    <a:pt x="2191" y="1439"/>
                  </a:lnTo>
                  <a:lnTo>
                    <a:pt x="1572" y="367"/>
                  </a:lnTo>
                  <a:lnTo>
                    <a:pt x="953" y="701"/>
                  </a:lnTo>
                  <a:lnTo>
                    <a:pt x="643" y="153"/>
                  </a:lnTo>
                  <a:cubicBezTo>
                    <a:pt x="578" y="54"/>
                    <a:pt x="466" y="1"/>
                    <a:pt x="35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g12220674689_0_102"/>
            <p:cNvSpPr/>
            <p:nvPr/>
          </p:nvSpPr>
          <p:spPr>
            <a:xfrm>
              <a:off x="1887011" y="3455447"/>
              <a:ext cx="109923" cy="147418"/>
            </a:xfrm>
            <a:custGeom>
              <a:rect b="b" l="l" r="r" t="t"/>
              <a:pathLst>
                <a:path extrusionOk="0" h="4313" w="3216">
                  <a:moveTo>
                    <a:pt x="974" y="0"/>
                  </a:moveTo>
                  <a:cubicBezTo>
                    <a:pt x="917" y="0"/>
                    <a:pt x="861" y="16"/>
                    <a:pt x="810" y="50"/>
                  </a:cubicBezTo>
                  <a:lnTo>
                    <a:pt x="0" y="502"/>
                  </a:lnTo>
                  <a:lnTo>
                    <a:pt x="2168" y="4313"/>
                  </a:lnTo>
                  <a:lnTo>
                    <a:pt x="3025" y="3836"/>
                  </a:lnTo>
                  <a:cubicBezTo>
                    <a:pt x="3168" y="3741"/>
                    <a:pt x="3215" y="3551"/>
                    <a:pt x="3120" y="3408"/>
                  </a:cubicBezTo>
                  <a:lnTo>
                    <a:pt x="1239" y="145"/>
                  </a:lnTo>
                  <a:cubicBezTo>
                    <a:pt x="1177" y="53"/>
                    <a:pt x="1076" y="0"/>
                    <a:pt x="974" y="0"/>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 name="Google Shape;99;g12220674689_0_102"/>
            <p:cNvSpPr/>
            <p:nvPr/>
          </p:nvSpPr>
          <p:spPr>
            <a:xfrm>
              <a:off x="1838168" y="3483167"/>
              <a:ext cx="105035" cy="139625"/>
            </a:xfrm>
            <a:custGeom>
              <a:rect b="b" l="l" r="r" t="t"/>
              <a:pathLst>
                <a:path extrusionOk="0" h="4085" w="3073">
                  <a:moveTo>
                    <a:pt x="882" y="1"/>
                  </a:moveTo>
                  <a:lnTo>
                    <a:pt x="596" y="168"/>
                  </a:lnTo>
                  <a:cubicBezTo>
                    <a:pt x="167" y="430"/>
                    <a:pt x="1" y="1001"/>
                    <a:pt x="263" y="1454"/>
                  </a:cubicBezTo>
                  <a:lnTo>
                    <a:pt x="1525" y="3621"/>
                  </a:lnTo>
                  <a:cubicBezTo>
                    <a:pt x="1683" y="3921"/>
                    <a:pt x="1987" y="4085"/>
                    <a:pt x="2306" y="4085"/>
                  </a:cubicBezTo>
                  <a:cubicBezTo>
                    <a:pt x="2468" y="4085"/>
                    <a:pt x="2634" y="4042"/>
                    <a:pt x="2787" y="3954"/>
                  </a:cubicBezTo>
                  <a:lnTo>
                    <a:pt x="3073" y="3811"/>
                  </a:lnTo>
                  <a:lnTo>
                    <a:pt x="882" y="1"/>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 name="Google Shape;100;g12220674689_0_102"/>
            <p:cNvSpPr/>
            <p:nvPr/>
          </p:nvSpPr>
          <p:spPr>
            <a:xfrm>
              <a:off x="1669763" y="3519774"/>
              <a:ext cx="65079" cy="54620"/>
            </a:xfrm>
            <a:custGeom>
              <a:rect b="b" l="l" r="r" t="t"/>
              <a:pathLst>
                <a:path extrusionOk="0" h="1598" w="1904">
                  <a:moveTo>
                    <a:pt x="1537" y="1"/>
                  </a:moveTo>
                  <a:cubicBezTo>
                    <a:pt x="1483" y="1"/>
                    <a:pt x="1428" y="17"/>
                    <a:pt x="1379" y="49"/>
                  </a:cubicBezTo>
                  <a:lnTo>
                    <a:pt x="308" y="668"/>
                  </a:lnTo>
                  <a:cubicBezTo>
                    <a:pt x="1" y="771"/>
                    <a:pt x="221" y="1259"/>
                    <a:pt x="470" y="1259"/>
                  </a:cubicBezTo>
                  <a:cubicBezTo>
                    <a:pt x="511" y="1259"/>
                    <a:pt x="553" y="1246"/>
                    <a:pt x="593" y="1216"/>
                  </a:cubicBezTo>
                  <a:lnTo>
                    <a:pt x="855" y="1049"/>
                  </a:lnTo>
                  <a:lnTo>
                    <a:pt x="1189" y="1597"/>
                  </a:lnTo>
                  <a:lnTo>
                    <a:pt x="1713" y="1288"/>
                  </a:lnTo>
                  <a:lnTo>
                    <a:pt x="1427" y="740"/>
                  </a:lnTo>
                  <a:lnTo>
                    <a:pt x="1689" y="597"/>
                  </a:lnTo>
                  <a:cubicBezTo>
                    <a:pt x="1855" y="502"/>
                    <a:pt x="1903" y="311"/>
                    <a:pt x="1808" y="168"/>
                  </a:cubicBezTo>
                  <a:cubicBezTo>
                    <a:pt x="1745" y="59"/>
                    <a:pt x="1642" y="1"/>
                    <a:pt x="1537" y="1"/>
                  </a:cubicBez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1" name="Google Shape;101;g12220674689_0_102"/>
            <p:cNvSpPr/>
            <p:nvPr/>
          </p:nvSpPr>
          <p:spPr>
            <a:xfrm>
              <a:off x="1691638" y="3534471"/>
              <a:ext cx="184811" cy="160475"/>
            </a:xfrm>
            <a:custGeom>
              <a:rect b="b" l="l" r="r" t="t"/>
              <a:pathLst>
                <a:path extrusionOk="0" h="4695" w="5407">
                  <a:moveTo>
                    <a:pt x="3859" y="0"/>
                  </a:moveTo>
                  <a:lnTo>
                    <a:pt x="596" y="1858"/>
                  </a:lnTo>
                  <a:cubicBezTo>
                    <a:pt x="144" y="2120"/>
                    <a:pt x="1" y="2691"/>
                    <a:pt x="263" y="3144"/>
                  </a:cubicBezTo>
                  <a:lnTo>
                    <a:pt x="882" y="4239"/>
                  </a:lnTo>
                  <a:cubicBezTo>
                    <a:pt x="1037" y="4530"/>
                    <a:pt x="1350" y="4694"/>
                    <a:pt x="1679" y="4694"/>
                  </a:cubicBezTo>
                  <a:cubicBezTo>
                    <a:pt x="1754" y="4694"/>
                    <a:pt x="1831" y="4686"/>
                    <a:pt x="1906" y="4668"/>
                  </a:cubicBezTo>
                  <a:cubicBezTo>
                    <a:pt x="1739" y="4454"/>
                    <a:pt x="1668" y="4215"/>
                    <a:pt x="1668" y="3953"/>
                  </a:cubicBezTo>
                  <a:cubicBezTo>
                    <a:pt x="1668" y="3154"/>
                    <a:pt x="2298" y="2690"/>
                    <a:pt x="2931" y="2690"/>
                  </a:cubicBezTo>
                  <a:cubicBezTo>
                    <a:pt x="3391" y="2690"/>
                    <a:pt x="3853" y="2935"/>
                    <a:pt x="4073" y="3477"/>
                  </a:cubicBezTo>
                  <a:lnTo>
                    <a:pt x="5407" y="2691"/>
                  </a:lnTo>
                  <a:lnTo>
                    <a:pt x="3859"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2" name="Google Shape;102;g12220674689_0_102"/>
          <p:cNvSpPr/>
          <p:nvPr/>
        </p:nvSpPr>
        <p:spPr>
          <a:xfrm>
            <a:off x="6286500" y="5178225"/>
            <a:ext cx="5676900" cy="1279500"/>
          </a:xfrm>
          <a:prstGeom prst="rect">
            <a:avLst/>
          </a:prstGeom>
          <a:solidFill>
            <a:srgbClr val="66A482">
              <a:alpha val="12549"/>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 name="Google Shape;103;g12220674689_0_102"/>
          <p:cNvSpPr/>
          <p:nvPr/>
        </p:nvSpPr>
        <p:spPr>
          <a:xfrm>
            <a:off x="6447199" y="5362558"/>
            <a:ext cx="832800" cy="832800"/>
          </a:xfrm>
          <a:prstGeom prst="ellipse">
            <a:avLst/>
          </a:prstGeom>
          <a:solidFill>
            <a:schemeClr val="accent5"/>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2400">
              <a:solidFill>
                <a:schemeClr val="lt1"/>
              </a:solidFill>
              <a:latin typeface="Fira Sans Extra Condensed"/>
              <a:ea typeface="Fira Sans Extra Condensed"/>
              <a:cs typeface="Fira Sans Extra Condensed"/>
              <a:sym typeface="Fira Sans Extra Condensed"/>
            </a:endParaRPr>
          </a:p>
        </p:txBody>
      </p:sp>
      <p:grpSp>
        <p:nvGrpSpPr>
          <p:cNvPr id="104" name="Google Shape;104;g12220674689_0_102"/>
          <p:cNvGrpSpPr/>
          <p:nvPr/>
        </p:nvGrpSpPr>
        <p:grpSpPr>
          <a:xfrm>
            <a:off x="7381495" y="5370818"/>
            <a:ext cx="2211876" cy="894314"/>
            <a:chOff x="1158000" y="2596763"/>
            <a:chExt cx="2061010" cy="670752"/>
          </a:xfrm>
        </p:grpSpPr>
        <p:sp>
          <p:nvSpPr>
            <p:cNvPr id="105" name="Google Shape;105;g12220674689_0_102"/>
            <p:cNvSpPr txBox="1"/>
            <p:nvPr/>
          </p:nvSpPr>
          <p:spPr>
            <a:xfrm>
              <a:off x="1158000" y="2596763"/>
              <a:ext cx="2061000" cy="273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2400">
                  <a:latin typeface="Fira Sans Extra Condensed"/>
                  <a:ea typeface="Fira Sans Extra Condensed"/>
                  <a:cs typeface="Fira Sans Extra Condensed"/>
                  <a:sym typeface="Fira Sans Extra Condensed"/>
                </a:rPr>
                <a:t>Business Metrics</a:t>
              </a:r>
              <a:endParaRPr b="1" sz="2400">
                <a:solidFill>
                  <a:srgbClr val="000000"/>
                </a:solidFill>
                <a:latin typeface="Fira Sans Extra Condensed"/>
                <a:ea typeface="Fira Sans Extra Condensed"/>
                <a:cs typeface="Fira Sans Extra Condensed"/>
                <a:sym typeface="Fira Sans Extra Condensed"/>
              </a:endParaRPr>
            </a:p>
          </p:txBody>
        </p:sp>
        <p:sp>
          <p:nvSpPr>
            <p:cNvPr id="106" name="Google Shape;106;g12220674689_0_102"/>
            <p:cNvSpPr txBox="1"/>
            <p:nvPr/>
          </p:nvSpPr>
          <p:spPr>
            <a:xfrm>
              <a:off x="1158010" y="2878715"/>
              <a:ext cx="2061000" cy="388800"/>
            </a:xfrm>
            <a:prstGeom prst="rect">
              <a:avLst/>
            </a:prstGeom>
            <a:noFill/>
            <a:ln>
              <a:noFill/>
            </a:ln>
          </p:spPr>
          <p:txBody>
            <a:bodyPr anchorCtr="0" anchor="ctr" bIns="121900" lIns="121900" spcFirstLastPara="1" rIns="121900" wrap="square" tIns="121900">
              <a:noAutofit/>
            </a:bodyPr>
            <a:lstStyle/>
            <a:p>
              <a:pPr indent="-342900" lvl="0" marL="457200" rtl="0" algn="l">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Number of sales</a:t>
              </a:r>
              <a:endParaRPr sz="1800">
                <a:solidFill>
                  <a:schemeClr val="dk1"/>
                </a:solidFill>
                <a:latin typeface="Dosis"/>
                <a:ea typeface="Dosis"/>
                <a:cs typeface="Dosis"/>
                <a:sym typeface="Dosis"/>
              </a:endParaRPr>
            </a:p>
            <a:p>
              <a:pPr indent="-342900" lvl="0" marL="457200" rtl="0" algn="l">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Appraisal time</a:t>
              </a:r>
              <a:endParaRPr sz="1900">
                <a:latin typeface="Roboto"/>
                <a:ea typeface="Roboto"/>
                <a:cs typeface="Roboto"/>
                <a:sym typeface="Roboto"/>
              </a:endParaRPr>
            </a:p>
          </p:txBody>
        </p:sp>
      </p:grpSp>
      <p:grpSp>
        <p:nvGrpSpPr>
          <p:cNvPr id="107" name="Google Shape;107;g12220674689_0_102"/>
          <p:cNvGrpSpPr/>
          <p:nvPr/>
        </p:nvGrpSpPr>
        <p:grpSpPr>
          <a:xfrm>
            <a:off x="6662007" y="5595800"/>
            <a:ext cx="403189" cy="366289"/>
            <a:chOff x="5588419" y="2287479"/>
            <a:chExt cx="403189" cy="366289"/>
          </a:xfrm>
        </p:grpSpPr>
        <p:sp>
          <p:nvSpPr>
            <p:cNvPr id="108" name="Google Shape;108;g12220674689_0_102"/>
            <p:cNvSpPr/>
            <p:nvPr/>
          </p:nvSpPr>
          <p:spPr>
            <a:xfrm>
              <a:off x="5758654" y="2375401"/>
              <a:ext cx="89597" cy="106525"/>
            </a:xfrm>
            <a:custGeom>
              <a:rect b="b" l="l" r="r" t="t"/>
              <a:pathLst>
                <a:path extrusionOk="0" h="3115" w="2620">
                  <a:moveTo>
                    <a:pt x="334" y="1"/>
                  </a:moveTo>
                  <a:cubicBezTo>
                    <a:pt x="179" y="1"/>
                    <a:pt x="24" y="102"/>
                    <a:pt x="24" y="304"/>
                  </a:cubicBezTo>
                  <a:lnTo>
                    <a:pt x="24" y="2805"/>
                  </a:lnTo>
                  <a:cubicBezTo>
                    <a:pt x="0" y="2971"/>
                    <a:pt x="143" y="3114"/>
                    <a:pt x="310" y="3114"/>
                  </a:cubicBezTo>
                  <a:lnTo>
                    <a:pt x="2191" y="3114"/>
                  </a:lnTo>
                  <a:cubicBezTo>
                    <a:pt x="2620" y="3114"/>
                    <a:pt x="2620" y="2495"/>
                    <a:pt x="2191" y="2495"/>
                  </a:cubicBezTo>
                  <a:lnTo>
                    <a:pt x="643" y="2495"/>
                  </a:lnTo>
                  <a:lnTo>
                    <a:pt x="643" y="304"/>
                  </a:lnTo>
                  <a:cubicBezTo>
                    <a:pt x="643" y="102"/>
                    <a:pt x="488" y="1"/>
                    <a:pt x="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12220674689_0_102"/>
            <p:cNvSpPr/>
            <p:nvPr/>
          </p:nvSpPr>
          <p:spPr>
            <a:xfrm>
              <a:off x="5588419" y="2287479"/>
              <a:ext cx="403189" cy="366289"/>
            </a:xfrm>
            <a:custGeom>
              <a:rect b="b" l="l" r="r" t="t"/>
              <a:pathLst>
                <a:path extrusionOk="0" h="10711" w="11790">
                  <a:moveTo>
                    <a:pt x="5314" y="0"/>
                  </a:moveTo>
                  <a:cubicBezTo>
                    <a:pt x="3611" y="0"/>
                    <a:pt x="1962" y="832"/>
                    <a:pt x="953" y="2327"/>
                  </a:cubicBezTo>
                  <a:lnTo>
                    <a:pt x="501" y="1970"/>
                  </a:lnTo>
                  <a:cubicBezTo>
                    <a:pt x="443" y="1931"/>
                    <a:pt x="379" y="1914"/>
                    <a:pt x="318" y="1914"/>
                  </a:cubicBezTo>
                  <a:cubicBezTo>
                    <a:pt x="153" y="1914"/>
                    <a:pt x="1" y="2041"/>
                    <a:pt x="1" y="2232"/>
                  </a:cubicBezTo>
                  <a:lnTo>
                    <a:pt x="1" y="5352"/>
                  </a:lnTo>
                  <a:cubicBezTo>
                    <a:pt x="1" y="5539"/>
                    <a:pt x="148" y="5667"/>
                    <a:pt x="315" y="5667"/>
                  </a:cubicBezTo>
                  <a:cubicBezTo>
                    <a:pt x="361" y="5667"/>
                    <a:pt x="408" y="5658"/>
                    <a:pt x="453" y="5638"/>
                  </a:cubicBezTo>
                  <a:lnTo>
                    <a:pt x="2954" y="4375"/>
                  </a:lnTo>
                  <a:cubicBezTo>
                    <a:pt x="3168" y="4280"/>
                    <a:pt x="3192" y="3994"/>
                    <a:pt x="3002" y="3852"/>
                  </a:cubicBezTo>
                  <a:lnTo>
                    <a:pt x="2478" y="3447"/>
                  </a:lnTo>
                  <a:cubicBezTo>
                    <a:pt x="3101" y="2452"/>
                    <a:pt x="4191" y="1887"/>
                    <a:pt x="5315" y="1887"/>
                  </a:cubicBezTo>
                  <a:cubicBezTo>
                    <a:pt x="5778" y="1887"/>
                    <a:pt x="6248" y="1983"/>
                    <a:pt x="6693" y="2185"/>
                  </a:cubicBezTo>
                  <a:cubicBezTo>
                    <a:pt x="9503" y="3375"/>
                    <a:pt x="9503" y="7352"/>
                    <a:pt x="6693" y="8519"/>
                  </a:cubicBezTo>
                  <a:cubicBezTo>
                    <a:pt x="6251" y="8704"/>
                    <a:pt x="5793" y="8792"/>
                    <a:pt x="5343" y="8792"/>
                  </a:cubicBezTo>
                  <a:cubicBezTo>
                    <a:pt x="3995" y="8792"/>
                    <a:pt x="2715" y="8006"/>
                    <a:pt x="2144" y="6685"/>
                  </a:cubicBezTo>
                  <a:cubicBezTo>
                    <a:pt x="1984" y="6263"/>
                    <a:pt x="1652" y="6086"/>
                    <a:pt x="1316" y="6086"/>
                  </a:cubicBezTo>
                  <a:cubicBezTo>
                    <a:pt x="704" y="6086"/>
                    <a:pt x="76" y="6671"/>
                    <a:pt x="430" y="7424"/>
                  </a:cubicBezTo>
                  <a:cubicBezTo>
                    <a:pt x="1309" y="9543"/>
                    <a:pt x="3323" y="10711"/>
                    <a:pt x="5367" y="10711"/>
                  </a:cubicBezTo>
                  <a:cubicBezTo>
                    <a:pt x="6700" y="10711"/>
                    <a:pt x="8045" y="10215"/>
                    <a:pt x="9098" y="9162"/>
                  </a:cubicBezTo>
                  <a:cubicBezTo>
                    <a:pt x="11789" y="6471"/>
                    <a:pt x="10932" y="1946"/>
                    <a:pt x="7431" y="446"/>
                  </a:cubicBezTo>
                  <a:cubicBezTo>
                    <a:pt x="6744" y="145"/>
                    <a:pt x="6024" y="0"/>
                    <a:pt x="5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 name="Google Shape;110;g12220674689_0_102"/>
          <p:cNvPicPr preferRelativeResize="0"/>
          <p:nvPr/>
        </p:nvPicPr>
        <p:blipFill>
          <a:blip r:embed="rId3">
            <a:alphaModFix/>
          </a:blip>
          <a:stretch>
            <a:fillRect/>
          </a:stretch>
        </p:blipFill>
        <p:spPr>
          <a:xfrm>
            <a:off x="609606" y="424328"/>
            <a:ext cx="1662319" cy="1662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